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2" r:id="rId4"/>
  </p:sldMasterIdLst>
  <p:notesMasterIdLst>
    <p:notesMasterId r:id="rId26"/>
  </p:notesMasterIdLst>
  <p:handoutMasterIdLst>
    <p:handoutMasterId r:id="rId27"/>
  </p:handoutMasterIdLst>
  <p:sldIdLst>
    <p:sldId id="256" r:id="rId5"/>
    <p:sldId id="262" r:id="rId6"/>
    <p:sldId id="258" r:id="rId7"/>
    <p:sldId id="261" r:id="rId8"/>
    <p:sldId id="265" r:id="rId9"/>
    <p:sldId id="264" r:id="rId10"/>
    <p:sldId id="263" r:id="rId11"/>
    <p:sldId id="281" r:id="rId12"/>
    <p:sldId id="282" r:id="rId13"/>
    <p:sldId id="283" r:id="rId14"/>
    <p:sldId id="266" r:id="rId15"/>
    <p:sldId id="277" r:id="rId16"/>
    <p:sldId id="267" r:id="rId17"/>
    <p:sldId id="278" r:id="rId18"/>
    <p:sldId id="271" r:id="rId19"/>
    <p:sldId id="273" r:id="rId20"/>
    <p:sldId id="279" r:id="rId21"/>
    <p:sldId id="280" r:id="rId22"/>
    <p:sldId id="269" r:id="rId23"/>
    <p:sldId id="274" r:id="rId24"/>
    <p:sldId id="260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A32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D866C22-CE09-4070-820A-08EE143595C6}" v="17" dt="2023-12-02T04:55:20.739"/>
    <p1510:client id="{50491CCA-B3F0-49AB-AD11-ADC811ED1389}" v="834" dt="2023-12-02T04:41:54.465"/>
    <p1510:client id="{91242C15-3B5B-4EA8-A330-DF89D7E28F26}" v="5" dt="2023-12-02T02:11:59.289"/>
    <p1510:client id="{E7545D03-A6F3-49D6-AFB0-21B0A9922A88}" v="2" dt="2023-12-02T00:35:31.30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F81CEA5-62FD-4C83-BDE3-91DFB9827D8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FA1CBFD-6AD0-48C4-B91B-58830F6F4C3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869721-F543-4A6C-BF9D-65D7CC540427}" type="datetimeFigureOut">
              <a:rPr lang="en-US" smtClean="0"/>
              <a:t>2/3/2024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E55D22-46A3-4B8C-AD40-252FE7896C3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70DCEF-9071-4B17-801B-37B4465C8E1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90168E-626C-4E60-93C0-A00D256094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34770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32326A-4C88-4AFB-AA5B-5919D81DFF5B}" type="datetimeFigureOut">
              <a:rPr lang="en-US" smtClean="0"/>
              <a:t>2/3/2024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B3AB32-59DF-41F1-9618-EDFBF50496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8056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0470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7519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0160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9050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4124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7735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4193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3976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8955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9484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65992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29198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7141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9275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0592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8767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57201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3032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1740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2327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2/3/2024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018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701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2/3/2024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526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9816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2/3/2024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290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1674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574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64318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690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2/3/2024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296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803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2/3/2024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2855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493D4EDA-58E0-40CC-B3CA-14CDEB349D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Digital Connections">
            <a:extLst>
              <a:ext uri="{FF2B5EF4-FFF2-40B4-BE49-F238E27FC236}">
                <a16:creationId xmlns:a16="http://schemas.microsoft.com/office/drawing/2014/main" id="{3840F91C-EDD0-4D4E-A4AB-E6C77856C88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265" t="9091" r="3502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AA9EB0BC-A85E-4C26-B355-5DFCEF6CCB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643E56B-BD42-413D-B17D-7958270F5D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6C04F74-9467-4FA5-95DC-8D481A297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73DE1C3-5C37-42E9-A3F0-256F193832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4A2E7EC3-E07C-46CE-9B25-41865A506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732" y="4428067"/>
            <a:ext cx="11260667" cy="1962497"/>
          </a:xfrm>
          <a:prstGeom prst="rect">
            <a:avLst/>
          </a:prstGeom>
          <a:solidFill>
            <a:schemeClr val="accent1">
              <a:alpha val="97000"/>
            </a:scheme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2C5318-1A1E-49D0-B2E2-A4B0FA9E8A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4572000"/>
            <a:ext cx="10993549" cy="895244"/>
          </a:xfrm>
        </p:spPr>
        <p:txBody>
          <a:bodyPr>
            <a:noAutofit/>
          </a:bodyPr>
          <a:lstStyle/>
          <a:p>
            <a:r>
              <a:rPr lang="en-US" sz="6000">
                <a:solidFill>
                  <a:schemeClr val="bg1"/>
                </a:solidFill>
              </a:rPr>
              <a:t>DATA MINING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B6CF59-4E5B-494D-A2F7-97ADD01E64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5467246"/>
            <a:ext cx="10993546" cy="484822"/>
          </a:xfrm>
        </p:spPr>
        <p:txBody>
          <a:bodyPr>
            <a:noAutofit/>
          </a:bodyPr>
          <a:lstStyle/>
          <a:p>
            <a:r>
              <a:rPr lang="en-US" sz="1400">
                <a:solidFill>
                  <a:srgbClr val="7CEBFF"/>
                </a:solidFill>
              </a:rPr>
              <a:t>Group 2</a:t>
            </a:r>
          </a:p>
          <a:p>
            <a:r>
              <a:rPr lang="en-US" sz="1400">
                <a:solidFill>
                  <a:srgbClr val="7CEBFF"/>
                </a:solidFill>
              </a:rPr>
              <a:t>Section - 01</a:t>
            </a:r>
          </a:p>
        </p:txBody>
      </p:sp>
    </p:spTree>
    <p:extLst>
      <p:ext uri="{BB962C8B-B14F-4D97-AF65-F5344CB8AC3E}">
        <p14:creationId xmlns:p14="http://schemas.microsoft.com/office/powerpoint/2010/main" val="14877007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40558-A365-4CCE-92FA-5A48CD98F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solidFill>
                  <a:srgbClr val="FFFEFF"/>
                </a:solidFill>
              </a:rPr>
              <a:t>Feature analysis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3EB83D8-A0B1-E65D-A22C-E28BA4E319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295798"/>
            <a:ext cx="11029615" cy="4401057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endParaRPr lang="en-US" sz="2200">
              <a:solidFill>
                <a:schemeClr val="tx1"/>
              </a:solidFill>
              <a:latin typeface="Söhne"/>
            </a:endParaRPr>
          </a:p>
          <a:p>
            <a:pPr marL="0" indent="0">
              <a:buNone/>
            </a:pPr>
            <a:endParaRPr lang="en-US" sz="2200" b="0" i="0">
              <a:solidFill>
                <a:schemeClr val="tx1"/>
              </a:solidFill>
              <a:effectLst/>
              <a:latin typeface="Söhne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25CCCE-D0A8-D26E-5BB4-73C828F94C70}"/>
              </a:ext>
            </a:extLst>
          </p:cNvPr>
          <p:cNvSpPr txBox="1"/>
          <p:nvPr/>
        </p:nvSpPr>
        <p:spPr>
          <a:xfrm>
            <a:off x="7007309" y="2471350"/>
            <a:ext cx="4689387" cy="40934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GB" sz="2000">
                <a:latin typeface="Söhne"/>
              </a:rPr>
              <a:t>Feature "qty" is highly skewed (when assuming it as </a:t>
            </a:r>
            <a:r>
              <a:rPr lang="en-GB" sz="2000" i="1">
                <a:latin typeface="Söhne"/>
              </a:rPr>
              <a:t>*continuous variable*</a:t>
            </a:r>
            <a:r>
              <a:rPr lang="en-GB" sz="2000">
                <a:latin typeface="Söhne"/>
              </a:rPr>
              <a:t>), or</a:t>
            </a:r>
            <a:endParaRPr lang="en-US" sz="2000">
              <a:latin typeface="Söhne"/>
            </a:endParaRPr>
          </a:p>
          <a:p>
            <a:pPr algn="just"/>
            <a:r>
              <a:rPr lang="en-GB" sz="2000">
                <a:latin typeface="Söhne"/>
              </a:rPr>
              <a:t>It's highly imbalanced (when assuming it as </a:t>
            </a:r>
            <a:r>
              <a:rPr lang="en-GB" sz="2000" i="1">
                <a:latin typeface="Söhne"/>
              </a:rPr>
              <a:t>*categorical variable*</a:t>
            </a:r>
            <a:r>
              <a:rPr lang="en-GB" sz="2000">
                <a:latin typeface="Söhne"/>
              </a:rPr>
              <a:t>)</a:t>
            </a:r>
          </a:p>
          <a:p>
            <a:pPr algn="just"/>
            <a:r>
              <a:rPr lang="en-GB" sz="2000">
                <a:latin typeface="Söhne"/>
              </a:rPr>
              <a:t>It's logical to assume the value "0" as "</a:t>
            </a:r>
            <a:r>
              <a:rPr lang="en-GB" sz="2000" err="1">
                <a:latin typeface="Söhne"/>
              </a:rPr>
              <a:t>NaN</a:t>
            </a:r>
            <a:r>
              <a:rPr lang="en-GB" sz="2000">
                <a:latin typeface="Söhne"/>
              </a:rPr>
              <a:t>" (Null) because an order purchased cannot have quantity "0"</a:t>
            </a:r>
            <a:endParaRPr lang="en-US" sz="2000">
              <a:latin typeface="Söhne"/>
            </a:endParaRPr>
          </a:p>
          <a:p>
            <a:pPr algn="just"/>
            <a:r>
              <a:rPr lang="en-GB" sz="2000">
                <a:latin typeface="Söhne"/>
              </a:rPr>
              <a:t>More than 99% of datapoints have value "1" or "</a:t>
            </a:r>
            <a:r>
              <a:rPr lang="en-GB" sz="2000" err="1">
                <a:latin typeface="Söhne"/>
              </a:rPr>
              <a:t>NaN</a:t>
            </a:r>
            <a:r>
              <a:rPr lang="en-GB" sz="2000">
                <a:latin typeface="Söhne"/>
              </a:rPr>
              <a:t>" so it may not add much information in the analysis.</a:t>
            </a:r>
          </a:p>
          <a:p>
            <a:pPr algn="just"/>
            <a:endParaRPr lang="en-GB" sz="2000">
              <a:latin typeface="Söhne"/>
            </a:endParaRPr>
          </a:p>
          <a:p>
            <a:pPr algn="just"/>
            <a:endParaRPr lang="en-GB" sz="2000">
              <a:latin typeface="Söhne"/>
            </a:endParaRPr>
          </a:p>
          <a:p>
            <a:pPr algn="just"/>
            <a:endParaRPr lang="en-GB" sz="2000">
              <a:latin typeface="Söhne"/>
            </a:endParaRPr>
          </a:p>
        </p:txBody>
      </p:sp>
      <p:pic>
        <p:nvPicPr>
          <p:cNvPr id="3" name="Picture 2" descr="A graph with a bar and numbers&#10;&#10;Description automatically generated">
            <a:extLst>
              <a:ext uri="{FF2B5EF4-FFF2-40B4-BE49-F238E27FC236}">
                <a16:creationId xmlns:a16="http://schemas.microsoft.com/office/drawing/2014/main" id="{311BAAEA-04C2-8856-C156-96A76A759A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940" y="2472911"/>
            <a:ext cx="6460524" cy="353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0667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40558-A365-4CCE-92FA-5A48CD98F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solidFill>
                  <a:srgbClr val="FFFEFF"/>
                </a:solidFill>
              </a:rPr>
              <a:t>Pre-processing of dataset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3EB83D8-A0B1-E65D-A22C-E28BA4E319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0" y="1850887"/>
            <a:ext cx="11029615" cy="3975348"/>
          </a:xfrm>
        </p:spPr>
        <p:txBody>
          <a:bodyPr>
            <a:normAutofit/>
          </a:bodyPr>
          <a:lstStyle/>
          <a:p>
            <a:r>
              <a:rPr lang="en-US" sz="2400">
                <a:solidFill>
                  <a:srgbClr val="374151"/>
                </a:solidFill>
                <a:latin typeface="Söhne"/>
              </a:rPr>
              <a:t>Dropped all features except for </a:t>
            </a:r>
            <a:r>
              <a:rPr lang="en-US" sz="2400" err="1">
                <a:solidFill>
                  <a:srgbClr val="374151"/>
                </a:solidFill>
                <a:latin typeface="Söhne"/>
              </a:rPr>
              <a:t>OrderID</a:t>
            </a:r>
            <a:r>
              <a:rPr lang="en-US" sz="2400">
                <a:solidFill>
                  <a:srgbClr val="374151"/>
                </a:solidFill>
                <a:latin typeface="Söhne"/>
              </a:rPr>
              <a:t>, Date, Style, SKU, Quantity &amp; Status</a:t>
            </a:r>
          </a:p>
          <a:p>
            <a:r>
              <a:rPr lang="en-US" sz="2400">
                <a:solidFill>
                  <a:srgbClr val="374151"/>
                </a:solidFill>
                <a:latin typeface="Söhne"/>
              </a:rPr>
              <a:t>Removed rows where Status was ‘Cancelled’</a:t>
            </a:r>
          </a:p>
          <a:p>
            <a:r>
              <a:rPr lang="en-US" sz="2400">
                <a:solidFill>
                  <a:srgbClr val="374151"/>
                </a:solidFill>
                <a:latin typeface="Söhne"/>
              </a:rPr>
              <a:t>Dropped rows with ‘NULL’ values</a:t>
            </a:r>
          </a:p>
          <a:p>
            <a:r>
              <a:rPr lang="en-US" sz="2400">
                <a:solidFill>
                  <a:srgbClr val="374151"/>
                </a:solidFill>
                <a:latin typeface="Söhne"/>
              </a:rPr>
              <a:t>Discarded duplicate records</a:t>
            </a:r>
          </a:p>
          <a:p>
            <a:endParaRPr lang="en-US" sz="2400">
              <a:solidFill>
                <a:srgbClr val="374151"/>
              </a:solidFill>
              <a:latin typeface="Söhne"/>
            </a:endParaRPr>
          </a:p>
          <a:p>
            <a:endParaRPr lang="en-US" sz="2400">
              <a:solidFill>
                <a:srgbClr val="374151"/>
              </a:solidFill>
              <a:latin typeface="Söhne"/>
            </a:endParaRPr>
          </a:p>
          <a:p>
            <a:pPr marL="0" indent="0">
              <a:buNone/>
            </a:pPr>
            <a:r>
              <a:rPr lang="en-US" sz="2400">
                <a:solidFill>
                  <a:srgbClr val="374151"/>
                </a:solidFill>
                <a:latin typeface="Söhne"/>
              </a:rPr>
              <a:t> </a:t>
            </a:r>
            <a:endParaRPr lang="en-US" sz="2400" b="0" i="0">
              <a:solidFill>
                <a:srgbClr val="374151"/>
              </a:solidFill>
              <a:effectLst/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35534730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40558-A365-4CCE-92FA-5A48CD98F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solidFill>
                  <a:srgbClr val="FFFEFF"/>
                </a:solidFill>
              </a:rPr>
              <a:t>RANDOM FOREST CLASSIFICATION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3EB83D8-A0B1-E65D-A22C-E28BA4E319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0" y="1850887"/>
            <a:ext cx="11029615" cy="4571178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US" sz="2400" b="1">
              <a:solidFill>
                <a:srgbClr val="3D3D3D"/>
              </a:solidFill>
              <a:latin typeface="Gill Sans MT"/>
            </a:endParaRPr>
          </a:p>
          <a:p>
            <a:pPr marL="457200" indent="-457200">
              <a:buAutoNum type="arabicPeriod"/>
            </a:pPr>
            <a:r>
              <a:rPr lang="en-US" sz="2400" b="1">
                <a:solidFill>
                  <a:srgbClr val="3D3D3D"/>
                </a:solidFill>
                <a:latin typeface="Gill Sans MT"/>
              </a:rPr>
              <a:t>Aggregating SKUs for Each Order ID</a:t>
            </a:r>
          </a:p>
          <a:p>
            <a:pPr marL="457200" indent="-457200">
              <a:buAutoNum type="arabicPeriod"/>
            </a:pPr>
            <a:r>
              <a:rPr lang="en-US" sz="2400" b="1">
                <a:solidFill>
                  <a:srgbClr val="3D3D3D"/>
                </a:solidFill>
                <a:latin typeface="Gill Sans MT"/>
              </a:rPr>
              <a:t>Encoding Style &amp; SKU values</a:t>
            </a:r>
          </a:p>
          <a:p>
            <a:pPr marL="457200" indent="-457200">
              <a:buAutoNum type="arabicPeriod"/>
            </a:pPr>
            <a:r>
              <a:rPr lang="en-US" sz="2400" b="1">
                <a:solidFill>
                  <a:srgbClr val="3D3D3D"/>
                </a:solidFill>
                <a:latin typeface="Gill Sans MT"/>
              </a:rPr>
              <a:t>Split the data into training and test set</a:t>
            </a:r>
          </a:p>
          <a:p>
            <a:pPr marL="457200" indent="-457200">
              <a:buAutoNum type="arabicPeriod"/>
            </a:pPr>
            <a:r>
              <a:rPr lang="en-US" sz="2400" b="1">
                <a:solidFill>
                  <a:srgbClr val="3D3D3D"/>
                </a:solidFill>
                <a:latin typeface="Gill Sans MT"/>
              </a:rPr>
              <a:t>Model Training</a:t>
            </a:r>
          </a:p>
          <a:p>
            <a:pPr marL="457200" indent="-457200">
              <a:buAutoNum type="arabicPeriod"/>
            </a:pPr>
            <a:r>
              <a:rPr lang="en-US" sz="2400" b="1">
                <a:solidFill>
                  <a:srgbClr val="3D3D3D"/>
                </a:solidFill>
                <a:latin typeface="Gill Sans MT"/>
              </a:rPr>
              <a:t>Evaluating the model</a:t>
            </a:r>
          </a:p>
          <a:p>
            <a:pPr marL="0" indent="0">
              <a:buNone/>
            </a:pPr>
            <a:endParaRPr lang="en-US" sz="2400" b="1">
              <a:solidFill>
                <a:srgbClr val="3D3D3D"/>
              </a:solidFill>
              <a:ea typeface="+mn-lt"/>
              <a:cs typeface="+mn-lt"/>
            </a:endParaRPr>
          </a:p>
          <a:p>
            <a:pPr marL="457200" indent="-457200">
              <a:buAutoNum type="arabicPeriod"/>
            </a:pPr>
            <a:endParaRPr lang="en-US" sz="2400" b="1">
              <a:solidFill>
                <a:srgbClr val="3D3D3D"/>
              </a:solidFill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11435693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40558-A365-4CCE-92FA-5A48CD98F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solidFill>
                  <a:srgbClr val="FFFEFF"/>
                </a:solidFill>
              </a:rPr>
              <a:t>NAÏVE BAYES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3EB83D8-A0B1-E65D-A22C-E28BA4E319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0" y="1850887"/>
            <a:ext cx="11029615" cy="4571178"/>
          </a:xfrm>
        </p:spPr>
        <p:txBody>
          <a:bodyPr>
            <a:normAutofit/>
          </a:bodyPr>
          <a:lstStyle/>
          <a:p>
            <a:pPr marL="457200" indent="-457200" algn="l">
              <a:buFont typeface="+mj-lt"/>
              <a:buAutoNum type="arabicPeriod"/>
            </a:pPr>
            <a:r>
              <a:rPr lang="en-US" sz="2400" b="1" i="0">
                <a:solidFill>
                  <a:srgbClr val="374151"/>
                </a:solidFill>
                <a:effectLst/>
                <a:latin typeface="Söhne"/>
              </a:rPr>
              <a:t>Aggregate Data</a:t>
            </a:r>
            <a:endParaRPr lang="en-US" sz="2400" b="0" i="0">
              <a:solidFill>
                <a:srgbClr val="374151"/>
              </a:solidFill>
              <a:effectLst/>
              <a:latin typeface="Söhne"/>
            </a:endParaRPr>
          </a:p>
          <a:p>
            <a:pPr marL="457200" indent="-457200" algn="l">
              <a:buFont typeface="+mj-lt"/>
              <a:buAutoNum type="arabicPeriod"/>
            </a:pPr>
            <a:r>
              <a:rPr lang="en-US" sz="2400" b="1" i="0">
                <a:solidFill>
                  <a:srgbClr val="374151"/>
                </a:solidFill>
                <a:effectLst/>
                <a:latin typeface="Söhne"/>
              </a:rPr>
              <a:t>Determine Popularity Threshold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2400" b="1" i="0">
                <a:solidFill>
                  <a:srgbClr val="374151"/>
                </a:solidFill>
                <a:effectLst/>
                <a:latin typeface="Söhne"/>
              </a:rPr>
              <a:t>Create Binary Target Variable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2400" b="1" i="0">
                <a:solidFill>
                  <a:srgbClr val="374151"/>
                </a:solidFill>
                <a:effectLst/>
                <a:latin typeface="Söhne"/>
              </a:rPr>
              <a:t>Encode Categorical Columns</a:t>
            </a:r>
            <a:endParaRPr lang="en-US" sz="2400" b="0" i="0">
              <a:solidFill>
                <a:srgbClr val="374151"/>
              </a:solidFill>
              <a:effectLst/>
              <a:latin typeface="Söhne"/>
            </a:endParaRPr>
          </a:p>
          <a:p>
            <a:pPr marL="457200" indent="-457200" algn="l">
              <a:buFont typeface="+mj-lt"/>
              <a:buAutoNum type="arabicPeriod"/>
            </a:pPr>
            <a:r>
              <a:rPr lang="en-US" sz="2400" b="1" i="0">
                <a:solidFill>
                  <a:srgbClr val="374151"/>
                </a:solidFill>
                <a:effectLst/>
                <a:latin typeface="Söhne"/>
              </a:rPr>
              <a:t>Define Features and Target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2400" b="1" i="0">
                <a:solidFill>
                  <a:srgbClr val="374151"/>
                </a:solidFill>
                <a:effectLst/>
                <a:latin typeface="Söhne"/>
              </a:rPr>
              <a:t>Split Dataset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2400" b="1" i="0">
                <a:solidFill>
                  <a:srgbClr val="374151"/>
                </a:solidFill>
                <a:effectLst/>
                <a:latin typeface="Söhne"/>
              </a:rPr>
              <a:t>Initialize and Train Naive Bayes Classifier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2400" b="1">
                <a:solidFill>
                  <a:srgbClr val="374151"/>
                </a:solidFill>
                <a:latin typeface="Söhne"/>
              </a:rPr>
              <a:t>Evaluate the Model</a:t>
            </a:r>
            <a:endParaRPr lang="en-US" sz="2400" b="0" i="0">
              <a:solidFill>
                <a:srgbClr val="374151"/>
              </a:solidFill>
              <a:effectLst/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14879272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40558-A365-4CCE-92FA-5A48CD98F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solidFill>
                  <a:srgbClr val="FFFEFF"/>
                </a:solidFill>
              </a:rPr>
              <a:t>MARKET BASKET ANALYSIS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3EB83D8-A0B1-E65D-A22C-E28BA4E319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0" y="1850887"/>
            <a:ext cx="11029615" cy="4571178"/>
          </a:xfrm>
        </p:spPr>
        <p:txBody>
          <a:bodyPr>
            <a:noAutofit/>
          </a:bodyPr>
          <a:lstStyle/>
          <a:p>
            <a:pPr marL="457200" indent="-457200" algn="l">
              <a:buFont typeface="+mj-lt"/>
              <a:buAutoNum type="arabicPeriod"/>
            </a:pPr>
            <a:r>
              <a:rPr lang="en-US" sz="2400" b="1">
                <a:solidFill>
                  <a:srgbClr val="374151"/>
                </a:solidFill>
                <a:latin typeface="Söhne"/>
              </a:rPr>
              <a:t>Identify &amp; select relevant columns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2400" b="1" i="0">
                <a:effectLst/>
                <a:latin typeface="Söhne"/>
              </a:rPr>
              <a:t>Aggregating SKUs for Each Order ID</a:t>
            </a:r>
            <a:endParaRPr lang="en-US" sz="2400" b="1" i="0">
              <a:solidFill>
                <a:srgbClr val="374151"/>
              </a:solidFill>
              <a:effectLst/>
              <a:latin typeface="Söhne"/>
            </a:endParaRPr>
          </a:p>
          <a:p>
            <a:pPr marL="457200" indent="-457200" algn="l">
              <a:buFont typeface="+mj-lt"/>
              <a:buAutoNum type="arabicPeriod"/>
            </a:pPr>
            <a:r>
              <a:rPr lang="en-US" sz="2400" b="1" i="0">
                <a:effectLst/>
                <a:latin typeface="Söhne"/>
              </a:rPr>
              <a:t>Encoding SKU Values</a:t>
            </a:r>
            <a:endParaRPr lang="en-US" sz="2400" b="1">
              <a:solidFill>
                <a:srgbClr val="374151"/>
              </a:solidFill>
              <a:latin typeface="Söhne"/>
            </a:endParaRPr>
          </a:p>
          <a:p>
            <a:pPr marL="457200" indent="-457200" algn="l">
              <a:buFont typeface="+mj-lt"/>
              <a:buAutoNum type="arabicPeriod"/>
            </a:pPr>
            <a:r>
              <a:rPr lang="en-US" sz="2400" b="1" i="0">
                <a:effectLst/>
                <a:latin typeface="Söhne"/>
              </a:rPr>
              <a:t>Model Training</a:t>
            </a:r>
            <a:endParaRPr lang="en-US" sz="2400" b="1" i="0">
              <a:solidFill>
                <a:srgbClr val="374151"/>
              </a:solidFill>
              <a:effectLst/>
              <a:latin typeface="Söhne"/>
            </a:endParaRPr>
          </a:p>
          <a:p>
            <a:pPr marL="457200" indent="-457200" algn="l">
              <a:buFont typeface="+mj-lt"/>
              <a:buAutoNum type="arabicPeriod"/>
            </a:pPr>
            <a:r>
              <a:rPr lang="en-US" sz="2400" b="1" i="0">
                <a:effectLst/>
                <a:latin typeface="Söhne"/>
              </a:rPr>
              <a:t>Rule Generation with Minimum Threshold</a:t>
            </a:r>
            <a:endParaRPr lang="en-US" sz="2400" b="0" i="0">
              <a:solidFill>
                <a:srgbClr val="374151"/>
              </a:solidFill>
              <a:effectLst/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19573896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40558-A365-4CCE-92FA-5A48CD98F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solidFill>
                  <a:srgbClr val="FFFEFF"/>
                </a:solidFill>
              </a:rPr>
              <a:t>NEURAL NETWORK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3EB83D8-A0B1-E65D-A22C-E28BA4E319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0" y="1850887"/>
            <a:ext cx="11029615" cy="4571178"/>
          </a:xfrm>
        </p:spPr>
        <p:txBody>
          <a:bodyPr>
            <a:noAutofit/>
          </a:bodyPr>
          <a:lstStyle/>
          <a:p>
            <a:pPr marL="457200" indent="-457200" algn="l">
              <a:buFont typeface="+mj-lt"/>
              <a:buAutoNum type="arabicPeriod"/>
            </a:pPr>
            <a:r>
              <a:rPr lang="en-US" sz="2400" b="1" i="0">
                <a:solidFill>
                  <a:srgbClr val="374151"/>
                </a:solidFill>
                <a:effectLst/>
                <a:latin typeface="Söhne"/>
              </a:rPr>
              <a:t>Define Popularity Column:</a:t>
            </a:r>
            <a:r>
              <a:rPr lang="en-US" sz="2400" i="0">
                <a:solidFill>
                  <a:srgbClr val="374151"/>
                </a:solidFill>
                <a:effectLst/>
                <a:latin typeface="Söhne"/>
              </a:rPr>
              <a:t> Threshold = 0.7</a:t>
            </a:r>
            <a:endParaRPr lang="en-US" sz="2400" b="1" i="0">
              <a:solidFill>
                <a:srgbClr val="374151"/>
              </a:solidFill>
              <a:effectLst/>
              <a:latin typeface="Söhne"/>
            </a:endParaRPr>
          </a:p>
          <a:p>
            <a:pPr marL="457200" indent="-457200" algn="l">
              <a:buFont typeface="+mj-lt"/>
              <a:buAutoNum type="arabicPeriod"/>
            </a:pPr>
            <a:r>
              <a:rPr lang="en-US" sz="2400" b="1" i="0">
                <a:solidFill>
                  <a:srgbClr val="374151"/>
                </a:solidFill>
                <a:effectLst/>
                <a:latin typeface="Söhne"/>
              </a:rPr>
              <a:t>Select Features and Target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2400" b="1" i="0">
                <a:solidFill>
                  <a:srgbClr val="374151"/>
                </a:solidFill>
                <a:effectLst/>
                <a:latin typeface="Söhne"/>
              </a:rPr>
              <a:t>One-Hot Encoding for Categorical Features:</a:t>
            </a:r>
            <a:r>
              <a:rPr lang="en-US" sz="2400" i="0">
                <a:solidFill>
                  <a:srgbClr val="374151"/>
                </a:solidFill>
                <a:effectLst/>
                <a:latin typeface="Söhne"/>
              </a:rPr>
              <a:t> Style &amp; SKU</a:t>
            </a:r>
            <a:endParaRPr lang="en-US" sz="2400" b="1" i="0">
              <a:solidFill>
                <a:srgbClr val="374151"/>
              </a:solidFill>
              <a:effectLst/>
              <a:latin typeface="Söhne"/>
            </a:endParaRPr>
          </a:p>
          <a:p>
            <a:pPr marL="457200" indent="-457200" algn="l">
              <a:buFont typeface="+mj-lt"/>
              <a:buAutoNum type="arabicPeriod"/>
            </a:pPr>
            <a:r>
              <a:rPr lang="en-US" sz="2400" b="1" i="0">
                <a:solidFill>
                  <a:srgbClr val="374151"/>
                </a:solidFill>
                <a:effectLst/>
                <a:latin typeface="Söhne"/>
              </a:rPr>
              <a:t>Split Data into Train and Test:</a:t>
            </a:r>
            <a:r>
              <a:rPr lang="en-US" sz="2400" i="0">
                <a:solidFill>
                  <a:srgbClr val="374151"/>
                </a:solidFill>
                <a:effectLst/>
                <a:latin typeface="Söhne"/>
              </a:rPr>
              <a:t> 70% &amp; 30%</a:t>
            </a:r>
            <a:endParaRPr lang="en-US" sz="2400" b="1" i="0">
              <a:solidFill>
                <a:srgbClr val="374151"/>
              </a:solidFill>
              <a:effectLst/>
              <a:latin typeface="Söhne"/>
            </a:endParaRPr>
          </a:p>
          <a:p>
            <a:pPr marL="457200" indent="-457200" algn="l">
              <a:buFont typeface="+mj-lt"/>
              <a:buAutoNum type="arabicPeriod"/>
            </a:pPr>
            <a:r>
              <a:rPr lang="en-US" sz="2400" b="1" i="0">
                <a:solidFill>
                  <a:srgbClr val="374151"/>
                </a:solidFill>
                <a:effectLst/>
                <a:latin typeface="Söhne"/>
              </a:rPr>
              <a:t>Scale Features: </a:t>
            </a:r>
            <a:r>
              <a:rPr lang="en-US" sz="2400" b="0" i="0">
                <a:solidFill>
                  <a:srgbClr val="374151"/>
                </a:solidFill>
                <a:effectLst/>
                <a:latin typeface="Söhne"/>
              </a:rPr>
              <a:t>Standardize feature values using the Standard Scaler to ensure consistent input for the neural network.</a:t>
            </a:r>
          </a:p>
        </p:txBody>
      </p:sp>
    </p:spTree>
    <p:extLst>
      <p:ext uri="{BB962C8B-B14F-4D97-AF65-F5344CB8AC3E}">
        <p14:creationId xmlns:p14="http://schemas.microsoft.com/office/powerpoint/2010/main" val="34005909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40558-A365-4CCE-92FA-5A48CD98F9C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701675"/>
            <a:ext cx="11029950" cy="101441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EFF"/>
                </a:solidFill>
              </a:rPr>
              <a:t>NAÏVE BAYES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3EB83D8-A0B1-E65D-A22C-E28BA4E3198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81025" y="883462"/>
            <a:ext cx="11029950" cy="4570413"/>
          </a:xfrm>
        </p:spPr>
        <p:txBody>
          <a:bodyPr>
            <a:noAutofit/>
          </a:bodyPr>
          <a:lstStyle/>
          <a:p>
            <a:pPr marL="457200" indent="-457200" algn="l">
              <a:buFont typeface="+mj-lt"/>
              <a:buAutoNum type="arabicPeriod" startAt="6"/>
            </a:pPr>
            <a:r>
              <a:rPr lang="en-US" sz="2400" b="1" i="0">
                <a:solidFill>
                  <a:srgbClr val="374151"/>
                </a:solidFill>
                <a:effectLst/>
                <a:latin typeface="Söhne"/>
              </a:rPr>
              <a:t>Train Neural Network Model (</a:t>
            </a:r>
            <a:r>
              <a:rPr lang="en-US" sz="2400" b="1" i="0" err="1">
                <a:solidFill>
                  <a:srgbClr val="374151"/>
                </a:solidFill>
                <a:effectLst/>
                <a:latin typeface="Söhne"/>
              </a:rPr>
              <a:t>MLPClassifier</a:t>
            </a:r>
            <a:r>
              <a:rPr lang="en-US" sz="2400" b="1" i="0">
                <a:solidFill>
                  <a:srgbClr val="374151"/>
                </a:solidFill>
                <a:effectLst/>
                <a:latin typeface="Söhne"/>
              </a:rPr>
              <a:t>):</a:t>
            </a:r>
            <a:r>
              <a:rPr lang="en-US" sz="2400" b="0" i="0">
                <a:solidFill>
                  <a:srgbClr val="374151"/>
                </a:solidFill>
                <a:effectLst/>
                <a:latin typeface="Söhne"/>
              </a:rPr>
              <a:t>Employ the Multi-layer Perceptron (MLP) Classifier with specified parameters:- </a:t>
            </a:r>
          </a:p>
          <a:p>
            <a:pPr marL="457200" indent="-457200" algn="l">
              <a:buFont typeface="+mj-lt"/>
              <a:buAutoNum type="arabicPeriod" startAt="6"/>
            </a:pPr>
            <a:endParaRPr lang="en-US" sz="2400">
              <a:solidFill>
                <a:srgbClr val="374151"/>
              </a:solidFill>
              <a:latin typeface="Söhne"/>
            </a:endParaRPr>
          </a:p>
          <a:p>
            <a:pPr marL="457200" indent="-457200" algn="l">
              <a:buFont typeface="+mj-lt"/>
              <a:buAutoNum type="arabicPeriod" startAt="6"/>
            </a:pPr>
            <a:endParaRPr lang="en-US" sz="2400" b="0" i="0">
              <a:solidFill>
                <a:srgbClr val="374151"/>
              </a:solidFill>
              <a:effectLst/>
              <a:latin typeface="Söhne"/>
            </a:endParaRPr>
          </a:p>
          <a:p>
            <a:r>
              <a:rPr lang="en-US" sz="2400" b="0" i="0">
                <a:solidFill>
                  <a:srgbClr val="374151"/>
                </a:solidFill>
                <a:effectLst/>
                <a:latin typeface="Söhne"/>
              </a:rPr>
              <a:t>`</a:t>
            </a:r>
            <a:r>
              <a:rPr lang="en-US" sz="2400" b="0" i="0" err="1">
                <a:solidFill>
                  <a:srgbClr val="374151"/>
                </a:solidFill>
                <a:effectLst/>
                <a:latin typeface="Söhne"/>
              </a:rPr>
              <a:t>hidden_layer_sizes</a:t>
            </a:r>
            <a:r>
              <a:rPr lang="en-US" sz="2400" b="0" i="0">
                <a:solidFill>
                  <a:srgbClr val="374151"/>
                </a:solidFill>
                <a:effectLst/>
                <a:latin typeface="Söhne"/>
              </a:rPr>
              <a:t>=(100,)`: One hidden layer with 100 neurons.</a:t>
            </a:r>
          </a:p>
          <a:p>
            <a:r>
              <a:rPr lang="en-US" sz="2400" b="0" i="0">
                <a:solidFill>
                  <a:srgbClr val="374151"/>
                </a:solidFill>
                <a:effectLst/>
                <a:latin typeface="Söhne"/>
              </a:rPr>
              <a:t>`</a:t>
            </a:r>
            <a:r>
              <a:rPr lang="en-US" sz="2400" b="0" i="0" err="1">
                <a:solidFill>
                  <a:srgbClr val="374151"/>
                </a:solidFill>
                <a:effectLst/>
                <a:latin typeface="Söhne"/>
              </a:rPr>
              <a:t>max_iter</a:t>
            </a:r>
            <a:r>
              <a:rPr lang="en-US" sz="2400" b="0" i="0">
                <a:solidFill>
                  <a:srgbClr val="374151"/>
                </a:solidFill>
                <a:effectLst/>
                <a:latin typeface="Söhne"/>
              </a:rPr>
              <a:t>=500`: Maximum number of iterations during optimization.</a:t>
            </a:r>
          </a:p>
          <a:p>
            <a:r>
              <a:rPr lang="en-US" sz="2400" b="0" i="0">
                <a:solidFill>
                  <a:srgbClr val="374151"/>
                </a:solidFill>
                <a:effectLst/>
                <a:latin typeface="Söhne"/>
              </a:rPr>
              <a:t>`</a:t>
            </a:r>
            <a:r>
              <a:rPr lang="en-US" sz="2400" b="0" i="0" err="1">
                <a:solidFill>
                  <a:srgbClr val="374151"/>
                </a:solidFill>
                <a:effectLst/>
                <a:latin typeface="Söhne"/>
              </a:rPr>
              <a:t>random_state</a:t>
            </a:r>
            <a:r>
              <a:rPr lang="en-US" sz="2400" b="0" i="0">
                <a:solidFill>
                  <a:srgbClr val="374151"/>
                </a:solidFill>
                <a:effectLst/>
                <a:latin typeface="Söhne"/>
              </a:rPr>
              <a:t>=42`: A seed for reproducibility, ensuring consistent results.</a:t>
            </a:r>
          </a:p>
          <a:p>
            <a:pPr marL="457200" indent="-457200" algn="l">
              <a:buFont typeface="+mj-lt"/>
              <a:buAutoNum type="arabicPeriod" startAt="7"/>
            </a:pPr>
            <a:r>
              <a:rPr lang="en-US" sz="2400" b="1" i="0">
                <a:solidFill>
                  <a:srgbClr val="374151"/>
                </a:solidFill>
                <a:effectLst/>
                <a:latin typeface="Söhne"/>
              </a:rPr>
              <a:t>Predict and Evaluate</a:t>
            </a:r>
            <a:endParaRPr lang="en-US" sz="2400" b="0" i="0">
              <a:solidFill>
                <a:srgbClr val="374151"/>
              </a:solidFill>
              <a:effectLst/>
              <a:latin typeface="Söhne"/>
            </a:endParaRPr>
          </a:p>
          <a:p>
            <a:pPr marL="509588" indent="0">
              <a:buNone/>
            </a:pPr>
            <a:endParaRPr lang="en-US" sz="2400" b="0" i="0">
              <a:solidFill>
                <a:srgbClr val="374151"/>
              </a:solidFill>
              <a:effectLst/>
              <a:latin typeface="Söhne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EA88D9-14A0-4CFF-92B9-5FB0146737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5894" y="1880856"/>
            <a:ext cx="6420211" cy="838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3783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40558-A365-4CCE-92FA-5A48CD98F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solidFill>
                  <a:srgbClr val="FFFEFF"/>
                </a:solidFill>
              </a:rPr>
              <a:t>Time series analysis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3EB83D8-A0B1-E65D-A22C-E28BA4E319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0" y="1850887"/>
            <a:ext cx="11029615" cy="4571178"/>
          </a:xfrm>
        </p:spPr>
        <p:txBody>
          <a:bodyPr>
            <a:noAutofit/>
          </a:bodyPr>
          <a:lstStyle/>
          <a:p>
            <a:pPr marL="457200" indent="-457200" algn="l">
              <a:buFont typeface="+mj-lt"/>
              <a:buAutoNum type="arabicPeriod"/>
            </a:pPr>
            <a:r>
              <a:rPr lang="en-US" sz="2000" b="1">
                <a:solidFill>
                  <a:srgbClr val="374151"/>
                </a:solidFill>
                <a:latin typeface="Söhne"/>
              </a:rPr>
              <a:t>Converting the Date column to datetime format and setting it as index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2000" b="1" i="0">
                <a:solidFill>
                  <a:srgbClr val="374151"/>
                </a:solidFill>
                <a:effectLst/>
                <a:latin typeface="Söhne"/>
              </a:rPr>
              <a:t>Aggregating the amount by date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2000" b="1" i="0">
                <a:solidFill>
                  <a:srgbClr val="374151"/>
                </a:solidFill>
                <a:effectLst/>
                <a:latin typeface="Söhne"/>
              </a:rPr>
              <a:t>Splits the data into training (before June 2022) and testing (after June 2022) sets</a:t>
            </a:r>
            <a:endParaRPr lang="en-US" sz="2000" b="1">
              <a:solidFill>
                <a:srgbClr val="374151"/>
              </a:solidFill>
              <a:latin typeface="Söhne"/>
            </a:endParaRPr>
          </a:p>
          <a:p>
            <a:pPr marL="457200" indent="-457200" algn="l">
              <a:buFont typeface="+mj-lt"/>
              <a:buAutoNum type="arabicPeriod"/>
            </a:pPr>
            <a:r>
              <a:rPr lang="en-US" sz="2000" b="1" i="0">
                <a:solidFill>
                  <a:srgbClr val="374151"/>
                </a:solidFill>
                <a:effectLst/>
                <a:latin typeface="Söhne"/>
              </a:rPr>
              <a:t>Initializes and fits an Exponential Smoothing model (Holt-Winters) to the training data</a:t>
            </a:r>
          </a:p>
          <a:p>
            <a:pPr marL="457200" indent="-457200" algn="l">
              <a:buFont typeface="+mj-lt"/>
              <a:buAutoNum type="arabicPeriod"/>
            </a:pPr>
            <a:endParaRPr lang="en-US" sz="2000" b="1" i="0">
              <a:solidFill>
                <a:srgbClr val="374151"/>
              </a:solidFill>
              <a:effectLst/>
              <a:latin typeface="Söhne"/>
            </a:endParaRPr>
          </a:p>
          <a:p>
            <a:pPr marL="457200" indent="-457200">
              <a:buAutoNum type="arabicPeriod"/>
            </a:pPr>
            <a:endParaRPr lang="en-US" sz="2000" b="1">
              <a:solidFill>
                <a:srgbClr val="374151"/>
              </a:solidFill>
              <a:latin typeface="Söhne"/>
            </a:endParaRPr>
          </a:p>
          <a:p>
            <a:pPr marL="457200" indent="-457200" algn="l">
              <a:buFont typeface="+mj-lt"/>
              <a:buAutoNum type="arabicPeriod"/>
            </a:pPr>
            <a:r>
              <a:rPr lang="en-US" sz="2000" b="1" i="0">
                <a:solidFill>
                  <a:srgbClr val="374151"/>
                </a:solidFill>
                <a:effectLst/>
                <a:latin typeface="Söhne"/>
              </a:rPr>
              <a:t>Forecasts future values for a specified number of periods (30 days in this case)</a:t>
            </a:r>
            <a:endParaRPr lang="en-US" sz="2000" b="1">
              <a:solidFill>
                <a:srgbClr val="374151"/>
              </a:solidFill>
              <a:latin typeface="Söhne"/>
            </a:endParaRPr>
          </a:p>
          <a:p>
            <a:pPr marL="457200" indent="-457200" algn="l">
              <a:buFont typeface="+mj-lt"/>
              <a:buAutoNum type="arabicPeriod"/>
            </a:pPr>
            <a:r>
              <a:rPr lang="en-US" sz="2000" b="1" i="0">
                <a:solidFill>
                  <a:srgbClr val="374151"/>
                </a:solidFill>
                <a:effectLst/>
                <a:latin typeface="Söhne"/>
              </a:rPr>
              <a:t>Plots the historical sales, actual sales for June (test set), and predicted sales for June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08F560-CA0E-678C-9F12-F515A85263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3963" y="4142338"/>
            <a:ext cx="6472930" cy="769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5766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40558-A365-4CCE-92FA-5A48CD98F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solidFill>
                  <a:srgbClr val="FFFEFF"/>
                </a:solidFill>
              </a:rPr>
              <a:t>Decision tree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3EB83D8-A0B1-E65D-A22C-E28BA4E319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0" y="3477860"/>
            <a:ext cx="11029615" cy="3181043"/>
          </a:xfrm>
        </p:spPr>
        <p:txBody>
          <a:bodyPr>
            <a:noAutofit/>
          </a:bodyPr>
          <a:lstStyle/>
          <a:p>
            <a:pPr marL="457200" indent="-457200">
              <a:buAutoNum type="arabicPeriod"/>
            </a:pPr>
            <a:r>
              <a:rPr lang="en-US" sz="2400" b="1">
                <a:solidFill>
                  <a:srgbClr val="374151"/>
                </a:solidFill>
              </a:rPr>
              <a:t>Aggregate the data to find the number of products per SKU</a:t>
            </a:r>
          </a:p>
          <a:p>
            <a:pPr marL="457200" indent="-457200">
              <a:buAutoNum type="arabicPeriod"/>
            </a:pPr>
            <a:r>
              <a:rPr lang="en-US" sz="2400" b="1">
                <a:solidFill>
                  <a:srgbClr val="374151"/>
                </a:solidFill>
                <a:latin typeface="Gill Sans MT" panose="020B0502020104020203"/>
              </a:rPr>
              <a:t>Calculate the threshold for popularity</a:t>
            </a:r>
          </a:p>
          <a:p>
            <a:pPr marL="457200" indent="-457200">
              <a:buAutoNum type="arabicPeriod"/>
            </a:pPr>
            <a:r>
              <a:rPr lang="en-US" sz="2400" b="1">
                <a:solidFill>
                  <a:srgbClr val="374151"/>
                </a:solidFill>
                <a:latin typeface="Gill Sans MT" panose="020B0502020104020203"/>
              </a:rPr>
              <a:t>Create the binary target variable</a:t>
            </a:r>
            <a:endParaRPr lang="en-US" sz="2400" b="1" i="0">
              <a:solidFill>
                <a:srgbClr val="374151"/>
              </a:solidFill>
              <a:effectLst/>
              <a:latin typeface="Gill Sans MT" panose="020B0502020104020203"/>
            </a:endParaRPr>
          </a:p>
          <a:p>
            <a:pPr marL="457200" indent="-457200">
              <a:buAutoNum type="arabicPeriod"/>
            </a:pPr>
            <a:r>
              <a:rPr lang="en-US" sz="2400" b="1">
                <a:solidFill>
                  <a:srgbClr val="374151"/>
                </a:solidFill>
                <a:latin typeface="Gill Sans MT" panose="020B0502020104020203"/>
              </a:rPr>
              <a:t>One-Hot encoding for categorical features</a:t>
            </a:r>
          </a:p>
          <a:p>
            <a:pPr marL="457200" indent="-457200">
              <a:buAutoNum type="arabicPeriod"/>
            </a:pPr>
            <a:r>
              <a:rPr lang="en-US" sz="2400" b="1">
                <a:solidFill>
                  <a:srgbClr val="374151"/>
                </a:solidFill>
                <a:latin typeface="Gill Sans MT" panose="020B0502020104020203"/>
              </a:rPr>
              <a:t>Split the dataset into train &amp; test</a:t>
            </a:r>
          </a:p>
          <a:p>
            <a:pPr marL="457200" indent="-457200">
              <a:buAutoNum type="arabicPeriod"/>
            </a:pPr>
            <a:r>
              <a:rPr lang="en-US" sz="2400" b="1">
                <a:solidFill>
                  <a:srgbClr val="374151"/>
                </a:solidFill>
                <a:latin typeface="Gill Sans MT" panose="020B0502020104020203"/>
              </a:rPr>
              <a:t>Fit the decision tree model</a:t>
            </a:r>
          </a:p>
          <a:p>
            <a:pPr marL="457200" indent="-457200">
              <a:buAutoNum type="arabicPeriod"/>
            </a:pPr>
            <a:r>
              <a:rPr lang="en-US" sz="2400" b="1">
                <a:solidFill>
                  <a:srgbClr val="374151"/>
                </a:solidFill>
                <a:latin typeface="Gill Sans MT" panose="020B0502020104020203"/>
              </a:rPr>
              <a:t>Evaluate the model and plot the tree</a:t>
            </a:r>
          </a:p>
          <a:p>
            <a:pPr marL="457200" indent="-457200">
              <a:buAutoNum type="arabicPeriod"/>
            </a:pPr>
            <a:endParaRPr lang="en-US" sz="2400">
              <a:solidFill>
                <a:srgbClr val="374151"/>
              </a:solidFill>
              <a:latin typeface="Gill Sans MT" panose="020B0502020104020203"/>
            </a:endParaRPr>
          </a:p>
          <a:p>
            <a:pPr marL="457200" indent="-457200">
              <a:buAutoNum type="arabicPeriod"/>
            </a:pPr>
            <a:endParaRPr lang="en-US" sz="2400">
              <a:solidFill>
                <a:srgbClr val="374151"/>
              </a:solidFill>
              <a:latin typeface="Gill Sans MT" panose="020B0502020104020203"/>
            </a:endParaRPr>
          </a:p>
          <a:p>
            <a:pPr marL="457200" indent="-457200">
              <a:buAutoNum type="arabicPeriod"/>
            </a:pPr>
            <a:endParaRPr lang="en-US" sz="2400">
              <a:solidFill>
                <a:srgbClr val="374151"/>
              </a:solidFill>
              <a:latin typeface="Gill Sans MT" panose="020B0502020104020203"/>
            </a:endParaRPr>
          </a:p>
          <a:p>
            <a:pPr marL="457200" indent="-457200">
              <a:buAutoNum type="arabicPeriod"/>
            </a:pPr>
            <a:endParaRPr lang="en-US" sz="2400" b="1">
              <a:solidFill>
                <a:srgbClr val="374151"/>
              </a:solidFill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29574337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40558-A365-4CCE-92FA-5A48CD98F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solidFill>
                  <a:srgbClr val="FFFEFF"/>
                </a:solidFill>
              </a:rPr>
              <a:t>LOGISTIC Regression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3EB83D8-A0B1-E65D-A22C-E28BA4E319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0" y="1850887"/>
            <a:ext cx="11029615" cy="4571178"/>
          </a:xfrm>
        </p:spPr>
        <p:txBody>
          <a:bodyPr>
            <a:normAutofit/>
          </a:bodyPr>
          <a:lstStyle/>
          <a:p>
            <a:pPr marL="457200" indent="-457200" algn="l">
              <a:buFont typeface="+mj-lt"/>
              <a:buAutoNum type="arabicPeriod"/>
            </a:pPr>
            <a:r>
              <a:rPr lang="en-US" sz="2400" b="1" i="0">
                <a:solidFill>
                  <a:srgbClr val="374151"/>
                </a:solidFill>
                <a:effectLst/>
                <a:latin typeface="Söhne"/>
              </a:rPr>
              <a:t>Define Popularity Column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2400" b="1" i="0">
                <a:solidFill>
                  <a:srgbClr val="374151"/>
                </a:solidFill>
                <a:effectLst/>
                <a:latin typeface="Söhne"/>
              </a:rPr>
              <a:t>Select Features and Target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2400" b="1" i="0">
                <a:solidFill>
                  <a:srgbClr val="374151"/>
                </a:solidFill>
                <a:effectLst/>
                <a:latin typeface="Söhne"/>
              </a:rPr>
              <a:t>One-Hot Encoding for Categorical Features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2400" b="1" i="0">
                <a:solidFill>
                  <a:srgbClr val="374151"/>
                </a:solidFill>
                <a:effectLst/>
                <a:latin typeface="Söhne"/>
              </a:rPr>
              <a:t>Split Data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2400" b="1" i="0">
                <a:solidFill>
                  <a:srgbClr val="374151"/>
                </a:solidFill>
                <a:effectLst/>
                <a:latin typeface="Söhne"/>
              </a:rPr>
              <a:t>Create and Train Logistic Regression Model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2400" b="1" i="0">
                <a:solidFill>
                  <a:srgbClr val="374151"/>
                </a:solidFill>
                <a:effectLst/>
                <a:latin typeface="Söhne"/>
              </a:rPr>
              <a:t>Predict and Evaluate</a:t>
            </a:r>
          </a:p>
          <a:p>
            <a:pPr marL="0" indent="0" algn="l">
              <a:buNone/>
            </a:pPr>
            <a:endParaRPr lang="en-US" sz="2400" b="0" i="0">
              <a:solidFill>
                <a:srgbClr val="374151"/>
              </a:solidFill>
              <a:effectLst/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25700366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40558-A365-4CCE-92FA-5A48CD98F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solidFill>
                  <a:srgbClr val="FFFEFF"/>
                </a:solidFill>
              </a:rPr>
              <a:t>Team members</a:t>
            </a:r>
          </a:p>
        </p:txBody>
      </p:sp>
      <p:pic>
        <p:nvPicPr>
          <p:cNvPr id="8" name="Content Placeholder 7" descr="A person in a suit&#10;&#10;Description automatically generated">
            <a:extLst>
              <a:ext uri="{FF2B5EF4-FFF2-40B4-BE49-F238E27FC236}">
                <a16:creationId xmlns:a16="http://schemas.microsoft.com/office/drawing/2014/main" id="{CBC2B9D4-7964-19C3-ACDD-859AC02972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66724" y="2693355"/>
            <a:ext cx="2104253" cy="2508422"/>
          </a:xfrm>
          <a:prstGeom prst="rect">
            <a:avLst/>
          </a:prstGeom>
          <a:ln w="38100" cap="sq">
            <a:solidFill>
              <a:srgbClr val="1A326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8" descr="A person in a suit&#10;&#10;Description automatically generated">
            <a:extLst>
              <a:ext uri="{FF2B5EF4-FFF2-40B4-BE49-F238E27FC236}">
                <a16:creationId xmlns:a16="http://schemas.microsoft.com/office/drawing/2014/main" id="{9336F40A-3063-2681-6753-737122BDA7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0250" y="2689654"/>
            <a:ext cx="2113366" cy="2498125"/>
          </a:xfrm>
          <a:prstGeom prst="rect">
            <a:avLst/>
          </a:prstGeom>
          <a:ln w="38100" cap="sq">
            <a:solidFill>
              <a:srgbClr val="1A326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Picture 9" descr="A person in a suit standing in front of a red wall&#10;&#10;Description automatically generated">
            <a:extLst>
              <a:ext uri="{FF2B5EF4-FFF2-40B4-BE49-F238E27FC236}">
                <a16:creationId xmlns:a16="http://schemas.microsoft.com/office/drawing/2014/main" id="{36D064E1-03C4-676B-5C5A-648850AB19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0908" y="2689654"/>
            <a:ext cx="1992560" cy="2498125"/>
          </a:xfrm>
          <a:prstGeom prst="rect">
            <a:avLst/>
          </a:prstGeom>
          <a:ln w="38100" cap="sq">
            <a:solidFill>
              <a:srgbClr val="1A326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Picture 11" descr="A person in a suit and tie&#10;&#10;Description automatically generated">
            <a:extLst>
              <a:ext uri="{FF2B5EF4-FFF2-40B4-BE49-F238E27FC236}">
                <a16:creationId xmlns:a16="http://schemas.microsoft.com/office/drawing/2014/main" id="{3E38E9D8-215B-5C44-F818-9DADA55EC9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54165" y="2689653"/>
            <a:ext cx="2096861" cy="2498126"/>
          </a:xfrm>
          <a:prstGeom prst="rect">
            <a:avLst/>
          </a:prstGeom>
          <a:ln w="38100" cap="sq">
            <a:solidFill>
              <a:srgbClr val="1A326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61A4C03-8D2B-5C83-C1FB-5D64096F1928}"/>
              </a:ext>
            </a:extLst>
          </p:cNvPr>
          <p:cNvSpPr txBox="1"/>
          <p:nvPr/>
        </p:nvSpPr>
        <p:spPr>
          <a:xfrm>
            <a:off x="525162" y="5483310"/>
            <a:ext cx="219332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b="1"/>
              <a:t>Vetrivel Ramalingam</a:t>
            </a:r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60618B-8F24-7095-39A6-86D4CD21AC40}"/>
              </a:ext>
            </a:extLst>
          </p:cNvPr>
          <p:cNvSpPr txBox="1"/>
          <p:nvPr/>
        </p:nvSpPr>
        <p:spPr>
          <a:xfrm>
            <a:off x="2888391" y="5575986"/>
            <a:ext cx="196163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b="1"/>
              <a:t>Rakshit Gade</a:t>
            </a:r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5A57ED9-2B51-5044-E036-93F326C9DFF4}"/>
              </a:ext>
            </a:extLst>
          </p:cNvPr>
          <p:cNvSpPr txBox="1"/>
          <p:nvPr/>
        </p:nvSpPr>
        <p:spPr>
          <a:xfrm>
            <a:off x="5184689" y="5575986"/>
            <a:ext cx="189985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b="1"/>
              <a:t>Asmita Singh</a:t>
            </a:r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F61A1E6-058E-57AD-9B77-EE53D26FF5BE}"/>
              </a:ext>
            </a:extLst>
          </p:cNvPr>
          <p:cNvSpPr txBox="1"/>
          <p:nvPr/>
        </p:nvSpPr>
        <p:spPr>
          <a:xfrm>
            <a:off x="7341972" y="5575986"/>
            <a:ext cx="213154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b="1"/>
              <a:t>Karthikeya Reddy </a:t>
            </a:r>
            <a:r>
              <a:rPr lang="en-GB" b="1" err="1"/>
              <a:t>Vanguru</a:t>
            </a:r>
            <a:endParaRPr lang="en-GB" b="1"/>
          </a:p>
        </p:txBody>
      </p:sp>
      <p:pic>
        <p:nvPicPr>
          <p:cNvPr id="17" name="Picture 16" descr="A person in a white suit&#10;&#10;Description automatically generated">
            <a:extLst>
              <a:ext uri="{FF2B5EF4-FFF2-40B4-BE49-F238E27FC236}">
                <a16:creationId xmlns:a16="http://schemas.microsoft.com/office/drawing/2014/main" id="{B5F9B163-1855-AAD9-080A-9ACCFD3940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50621" y="2689653"/>
            <a:ext cx="2189218" cy="2487828"/>
          </a:xfrm>
          <a:prstGeom prst="rect">
            <a:avLst/>
          </a:prstGeom>
          <a:ln w="38100" cap="sq">
            <a:solidFill>
              <a:srgbClr val="1A326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679398A-4D4B-BB72-875D-1679E28C8995}"/>
              </a:ext>
            </a:extLst>
          </p:cNvPr>
          <p:cNvSpPr txBox="1"/>
          <p:nvPr/>
        </p:nvSpPr>
        <p:spPr>
          <a:xfrm>
            <a:off x="9803026" y="5581134"/>
            <a:ext cx="188440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b="1"/>
              <a:t>Manish Kumar </a:t>
            </a:r>
            <a:r>
              <a:rPr lang="en-GB" b="1" err="1"/>
              <a:t>Thondepu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7500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40558-A365-4CCE-92FA-5A48CD98F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solidFill>
                  <a:srgbClr val="FFFEFF"/>
                </a:solidFill>
              </a:rPr>
              <a:t>Model comparison</a:t>
            </a:r>
          </a:p>
        </p:txBody>
      </p:sp>
      <p:graphicFrame>
        <p:nvGraphicFramePr>
          <p:cNvPr id="12" name="Content Placeholder 11">
            <a:extLst>
              <a:ext uri="{FF2B5EF4-FFF2-40B4-BE49-F238E27FC236}">
                <a16:creationId xmlns:a16="http://schemas.microsoft.com/office/drawing/2014/main" id="{BDE7823C-1A77-CF34-0ECE-BB930BC9826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48364660"/>
              </p:ext>
            </p:extLst>
          </p:nvPr>
        </p:nvGraphicFramePr>
        <p:xfrm>
          <a:off x="581025" y="2644603"/>
          <a:ext cx="11029948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57487">
                  <a:extLst>
                    <a:ext uri="{9D8B030D-6E8A-4147-A177-3AD203B41FA5}">
                      <a16:colId xmlns:a16="http://schemas.microsoft.com/office/drawing/2014/main" val="244862631"/>
                    </a:ext>
                  </a:extLst>
                </a:gridCol>
                <a:gridCol w="2757487">
                  <a:extLst>
                    <a:ext uri="{9D8B030D-6E8A-4147-A177-3AD203B41FA5}">
                      <a16:colId xmlns:a16="http://schemas.microsoft.com/office/drawing/2014/main" val="3386267631"/>
                    </a:ext>
                  </a:extLst>
                </a:gridCol>
                <a:gridCol w="2757487">
                  <a:extLst>
                    <a:ext uri="{9D8B030D-6E8A-4147-A177-3AD203B41FA5}">
                      <a16:colId xmlns:a16="http://schemas.microsoft.com/office/drawing/2014/main" val="178699740"/>
                    </a:ext>
                  </a:extLst>
                </a:gridCol>
                <a:gridCol w="2757487">
                  <a:extLst>
                    <a:ext uri="{9D8B030D-6E8A-4147-A177-3AD203B41FA5}">
                      <a16:colId xmlns:a16="http://schemas.microsoft.com/office/drawing/2014/main" val="5249089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PRECISION (0)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PRECISION(1)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08136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Logistic Regression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0.56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0.13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0.9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6593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Naïve Bayes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0.88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0.17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0.89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04284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Neural Network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0.88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0.66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0.89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84216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Random Forest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0.99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69387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Decision Tree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0.99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51734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885127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79F11E2-8BA5-4C5C-AE7C-361E5EA011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C00E1DA-EC7C-40FC-95E3-11FDCD2E4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A421166-2996-41A7-B094-AE5316F34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DBB1B92-A3EB-43E4-8FAB-D20E8ED14C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F3972F4-FE7E-48EA-AAD8-9BE5750A66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21614E5-870B-4D5E-A43B-8FF7E53234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F87E73C-2B1A-4602-BFBE-CFE1E55D9B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96275" y="1419226"/>
            <a:ext cx="3081576" cy="1746762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CB511D-EA45-4336-847C-1252667143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96275" y="3505095"/>
            <a:ext cx="3081576" cy="2629006"/>
          </a:xfrm>
        </p:spPr>
        <p:txBody>
          <a:bodyPr>
            <a:normAutofit/>
          </a:bodyPr>
          <a:lstStyle/>
          <a:p>
            <a:endParaRPr lang="en-US">
              <a:solidFill>
                <a:schemeClr val="bg2"/>
              </a:solidFill>
            </a:endParaRPr>
          </a:p>
          <a:p>
            <a:endParaRPr lang="en-US">
              <a:solidFill>
                <a:schemeClr val="bg2"/>
              </a:solidFill>
            </a:endParaRPr>
          </a:p>
          <a:p>
            <a:endParaRPr lang="en-US">
              <a:solidFill>
                <a:schemeClr val="bg2"/>
              </a:solidFill>
            </a:endParaRPr>
          </a:p>
        </p:txBody>
      </p:sp>
      <p:pic>
        <p:nvPicPr>
          <p:cNvPr id="5" name="Picture 4" descr="Digital Numbers">
            <a:extLst>
              <a:ext uri="{FF2B5EF4-FFF2-40B4-BE49-F238E27FC236}">
                <a16:creationId xmlns:a16="http://schemas.microsoft.com/office/drawing/2014/main" id="{A21EA617-6D48-425F-97A8-7FEC82C8F40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89" r="9642" b="1"/>
          <a:stretch/>
        </p:blipFill>
        <p:spPr>
          <a:xfrm>
            <a:off x="446534" y="723899"/>
            <a:ext cx="7498616" cy="5676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3474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AGENDA</a:t>
            </a:r>
          </a:p>
        </p:txBody>
      </p:sp>
      <p:pic>
        <p:nvPicPr>
          <p:cNvPr id="11" name="Content Placeholder 4" descr="Charts">
            <a:extLst>
              <a:ext uri="{FF2B5EF4-FFF2-40B4-BE49-F238E27FC236}">
                <a16:creationId xmlns:a16="http://schemas.microsoft.com/office/drawing/2014/main" id="{47D9BE16-119C-43B2-9AE6-18C4A150C0E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581025" y="2231480"/>
            <a:ext cx="5422900" cy="3625353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B77096-1AD3-228F-4BE1-5EA7CF9C88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88417" y="2403057"/>
            <a:ext cx="5422392" cy="3633047"/>
          </a:xfrm>
        </p:spPr>
        <p:txBody>
          <a:bodyPr/>
          <a:lstStyle/>
          <a:p>
            <a:pPr marL="305435" indent="-305435"/>
            <a:r>
              <a:rPr lang="en-US"/>
              <a:t>MOTIVATION</a:t>
            </a:r>
          </a:p>
          <a:p>
            <a:pPr marL="305435" indent="-305435"/>
            <a:r>
              <a:rPr lang="en-US"/>
              <a:t>HYPOTHESIS</a:t>
            </a:r>
          </a:p>
          <a:p>
            <a:pPr marL="305435" indent="-305435"/>
            <a:r>
              <a:rPr lang="en-US"/>
              <a:t>PROCESS OVERVIEW</a:t>
            </a:r>
          </a:p>
          <a:p>
            <a:pPr marL="305435" indent="-305435"/>
            <a:r>
              <a:rPr lang="en-US"/>
              <a:t>FEATURE ANALYSIS</a:t>
            </a:r>
          </a:p>
          <a:p>
            <a:pPr marL="305435" indent="-305435"/>
            <a:r>
              <a:rPr lang="en-US"/>
              <a:t>PRE-PROCESSING</a:t>
            </a:r>
          </a:p>
          <a:p>
            <a:pPr marL="305435" indent="-305435"/>
            <a:r>
              <a:rPr lang="en-US"/>
              <a:t>MODELS</a:t>
            </a:r>
          </a:p>
          <a:p>
            <a:pPr marL="305435" indent="-305435"/>
            <a:r>
              <a:rPr lang="en-US"/>
              <a:t>MODEL COMPARISON</a:t>
            </a:r>
          </a:p>
          <a:p>
            <a:pPr mar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6075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40558-A365-4CCE-92FA-5A48CD98F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solidFill>
                  <a:srgbClr val="FFFEFF"/>
                </a:solidFill>
              </a:rPr>
              <a:t>Motivation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3EB83D8-A0B1-E65D-A22C-E28BA4E319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975348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sz="2400" b="0" i="0">
                <a:solidFill>
                  <a:srgbClr val="374151"/>
                </a:solidFill>
                <a:effectLst/>
                <a:latin typeface="Söhne"/>
              </a:rPr>
              <a:t>In the ever-evolving landscape of e-commerce, understanding the factors that contribute to a product's popularity is crucial for businesses seeking to optimize their offerings. Our motivation stems from the realization that behind each transaction lies a wealth of insights waiting to be discovered.</a:t>
            </a:r>
          </a:p>
          <a:p>
            <a:pPr marL="0" indent="0" algn="l">
              <a:buNone/>
            </a:pPr>
            <a:r>
              <a:rPr lang="en-US" sz="2400" b="0" i="0">
                <a:effectLst/>
                <a:latin typeface="Söhne"/>
              </a:rPr>
              <a:t>Why Focus on Popularity?</a:t>
            </a:r>
          </a:p>
          <a:p>
            <a:r>
              <a:rPr lang="en-US" sz="2400" b="1" i="0">
                <a:solidFill>
                  <a:srgbClr val="374151"/>
                </a:solidFill>
                <a:effectLst/>
                <a:latin typeface="Söhne"/>
              </a:rPr>
              <a:t>Strategic Decision-Making:</a:t>
            </a:r>
            <a:r>
              <a:rPr lang="en-US" sz="2400" b="0" i="0">
                <a:solidFill>
                  <a:srgbClr val="374151"/>
                </a:solidFill>
                <a:effectLst/>
                <a:latin typeface="Söhne"/>
              </a:rPr>
              <a:t> Identify trends and patterns to guide business strategies and inventory management.</a:t>
            </a:r>
          </a:p>
          <a:p>
            <a:r>
              <a:rPr lang="en-US" sz="2400" b="1" i="0">
                <a:solidFill>
                  <a:srgbClr val="374151"/>
                </a:solidFill>
                <a:effectLst/>
                <a:latin typeface="Söhne"/>
              </a:rPr>
              <a:t>Increase in revenue:</a:t>
            </a:r>
            <a:r>
              <a:rPr lang="en-US" sz="2400" b="0" i="0">
                <a:solidFill>
                  <a:srgbClr val="374151"/>
                </a:solidFill>
                <a:effectLst/>
                <a:latin typeface="Söhne"/>
              </a:rPr>
              <a:t> Tailor the online shopping experience by highlighting popular products for customer satisfaction to increase chances of selling more</a:t>
            </a:r>
          </a:p>
        </p:txBody>
      </p:sp>
    </p:spTree>
    <p:extLst>
      <p:ext uri="{BB962C8B-B14F-4D97-AF65-F5344CB8AC3E}">
        <p14:creationId xmlns:p14="http://schemas.microsoft.com/office/powerpoint/2010/main" val="17033425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40558-A365-4CCE-92FA-5A48CD98F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solidFill>
                  <a:srgbClr val="FFFEFF"/>
                </a:solidFill>
              </a:rPr>
              <a:t>hypothesis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3EB83D8-A0B1-E65D-A22C-E28BA4E319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2306444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2400">
                <a:solidFill>
                  <a:schemeClr val="tx1"/>
                </a:solidFill>
                <a:latin typeface="Söhne"/>
              </a:rPr>
              <a:t>H0: The popularity of a product is dependent on number of times the product was sold, type of product, and cost of the product</a:t>
            </a:r>
          </a:p>
          <a:p>
            <a:pPr marL="0" indent="0" algn="just">
              <a:buNone/>
            </a:pPr>
            <a:endParaRPr lang="en-US" sz="2400">
              <a:solidFill>
                <a:schemeClr val="tx1"/>
              </a:solidFill>
              <a:latin typeface="Söhne"/>
            </a:endParaRPr>
          </a:p>
          <a:p>
            <a:pPr marL="0" indent="0" algn="just">
              <a:buNone/>
            </a:pPr>
            <a:r>
              <a:rPr lang="en-US" sz="2400">
                <a:solidFill>
                  <a:schemeClr val="tx1"/>
                </a:solidFill>
                <a:latin typeface="Söhne"/>
              </a:rPr>
              <a:t>H1: The popularity of a product is not dependent on number of times the product was sold, type of product, and cost of the product</a:t>
            </a:r>
          </a:p>
        </p:txBody>
      </p:sp>
    </p:spTree>
    <p:extLst>
      <p:ext uri="{BB962C8B-B14F-4D97-AF65-F5344CB8AC3E}">
        <p14:creationId xmlns:p14="http://schemas.microsoft.com/office/powerpoint/2010/main" val="9992244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40558-A365-4CCE-92FA-5A48CD98F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solidFill>
                  <a:srgbClr val="FFFEFF"/>
                </a:solidFill>
              </a:rPr>
              <a:t>Process overview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C2D026E-5E66-E2B7-E486-88B76F3B02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68093" y="2180496"/>
            <a:ext cx="3742714" cy="4115842"/>
          </a:xfrm>
        </p:spPr>
        <p:txBody>
          <a:bodyPr/>
          <a:lstStyle/>
          <a:p>
            <a:r>
              <a:rPr lang="en-US"/>
              <a:t>Models Used: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Naïve Bayes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Neural Networks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Logistic Regression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Market Basket Analysis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Random Forest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Decision Tree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Time Series Analysis</a:t>
            </a:r>
          </a:p>
          <a:p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4879AEB-8E0B-24D9-1B89-000597A567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192" y="2045273"/>
            <a:ext cx="6500092" cy="4573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7135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40558-A365-4CCE-92FA-5A48CD98F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solidFill>
                  <a:srgbClr val="FFFEFF"/>
                </a:solidFill>
              </a:rPr>
              <a:t>DATASET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3EB83D8-A0B1-E65D-A22C-E28BA4E319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295798"/>
            <a:ext cx="11029615" cy="4401057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sz="2200" b="0" i="0">
                <a:solidFill>
                  <a:schemeClr val="tx1"/>
                </a:solidFill>
                <a:effectLst/>
                <a:latin typeface="Söhne"/>
              </a:rPr>
              <a:t>The dataset comprises 128,976 records of fashion apparel product orders sourced from Amazon. These orders span from March 2022 to June 2022, encapsulating a comprehensive snapshot of transactional activity during this period. </a:t>
            </a:r>
            <a:r>
              <a:rPr lang="en-US" sz="2200">
                <a:solidFill>
                  <a:schemeClr val="tx1"/>
                </a:solidFill>
                <a:latin typeface="Söhne"/>
              </a:rPr>
              <a:t>Some</a:t>
            </a:r>
            <a:r>
              <a:rPr lang="en-US" sz="2200" b="0" i="0">
                <a:solidFill>
                  <a:schemeClr val="tx1"/>
                </a:solidFill>
                <a:effectLst/>
                <a:latin typeface="Söhne"/>
              </a:rPr>
              <a:t> features that we have utilized are:</a:t>
            </a:r>
          </a:p>
          <a:p>
            <a:pPr marL="305435" indent="-305435"/>
            <a:r>
              <a:rPr lang="en-US" sz="2200">
                <a:solidFill>
                  <a:schemeClr val="tx1"/>
                </a:solidFill>
                <a:latin typeface="Söhne"/>
              </a:rPr>
              <a:t>Style</a:t>
            </a:r>
          </a:p>
          <a:p>
            <a:pPr marL="305435" indent="-305435"/>
            <a:r>
              <a:rPr lang="en-US" sz="2200" b="0" i="0">
                <a:solidFill>
                  <a:schemeClr val="tx1"/>
                </a:solidFill>
                <a:effectLst/>
                <a:latin typeface="Söhne"/>
              </a:rPr>
              <a:t>SKU</a:t>
            </a:r>
          </a:p>
          <a:p>
            <a:pPr marL="305435" indent="-305435"/>
            <a:r>
              <a:rPr lang="en-US" sz="2200">
                <a:solidFill>
                  <a:schemeClr val="tx1"/>
                </a:solidFill>
                <a:latin typeface="Söhne"/>
              </a:rPr>
              <a:t>Quantity</a:t>
            </a:r>
          </a:p>
          <a:p>
            <a:pPr marL="0" indent="0">
              <a:buNone/>
            </a:pPr>
            <a:endParaRPr lang="en-US" sz="2200" b="0" i="0">
              <a:solidFill>
                <a:schemeClr val="tx1"/>
              </a:solidFill>
              <a:effectLst/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22632183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40558-A365-4CCE-92FA-5A48CD98F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solidFill>
                  <a:srgbClr val="FFFEFF"/>
                </a:solidFill>
              </a:rPr>
              <a:t>Feature analysis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3EB83D8-A0B1-E65D-A22C-E28BA4E319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295798"/>
            <a:ext cx="11029615" cy="4401057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endParaRPr lang="en-US" sz="2200">
              <a:solidFill>
                <a:schemeClr val="tx1"/>
              </a:solidFill>
              <a:latin typeface="Söhne"/>
            </a:endParaRPr>
          </a:p>
          <a:p>
            <a:pPr marL="0" indent="0">
              <a:buNone/>
            </a:pPr>
            <a:endParaRPr lang="en-US" sz="2200" b="0" i="0">
              <a:solidFill>
                <a:schemeClr val="tx1"/>
              </a:solidFill>
              <a:effectLst/>
              <a:latin typeface="Söhne"/>
            </a:endParaRPr>
          </a:p>
        </p:txBody>
      </p:sp>
      <p:pic>
        <p:nvPicPr>
          <p:cNvPr id="3" name="Picture 2" descr="A graph of distribution of the column&#10;&#10;Description automatically generated">
            <a:extLst>
              <a:ext uri="{FF2B5EF4-FFF2-40B4-BE49-F238E27FC236}">
                <a16:creationId xmlns:a16="http://schemas.microsoft.com/office/drawing/2014/main" id="{BB0508F3-143B-9C24-C0B3-EA0F3A89AE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2238" y="3471663"/>
            <a:ext cx="8715632" cy="28185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725CCCE-D0A8-D26E-5BB4-73C828F94C70}"/>
              </a:ext>
            </a:extLst>
          </p:cNvPr>
          <p:cNvSpPr txBox="1"/>
          <p:nvPr/>
        </p:nvSpPr>
        <p:spPr>
          <a:xfrm>
            <a:off x="581796" y="2080053"/>
            <a:ext cx="11176684" cy="129266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000">
                <a:latin typeface="Söhne"/>
              </a:rPr>
              <a:t>Feature 'status' exhibits significant class imbalance, with the majority of orders being "Shipped" (60.63%). Classes such as "Cancelled" (14.35%) and various low-frequency statuses, including some related to shipping issues, highlight potential challenges for accurate prediction.</a:t>
            </a:r>
            <a:endParaRPr lang="en-US" sz="2000">
              <a:latin typeface="Söhne"/>
            </a:endParaRPr>
          </a:p>
          <a:p>
            <a:pPr algn="l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05953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40558-A365-4CCE-92FA-5A48CD98F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solidFill>
                  <a:srgbClr val="FFFEFF"/>
                </a:solidFill>
              </a:rPr>
              <a:t>Feature analysis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3EB83D8-A0B1-E65D-A22C-E28BA4E319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295798"/>
            <a:ext cx="11029615" cy="4401057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endParaRPr lang="en-US" sz="2200">
              <a:solidFill>
                <a:schemeClr val="tx1"/>
              </a:solidFill>
              <a:latin typeface="Söhne"/>
            </a:endParaRPr>
          </a:p>
          <a:p>
            <a:pPr marL="0" indent="0">
              <a:buNone/>
            </a:pPr>
            <a:endParaRPr lang="en-US" sz="2200" b="0" i="0">
              <a:solidFill>
                <a:schemeClr val="tx1"/>
              </a:solidFill>
              <a:effectLst/>
              <a:latin typeface="Söhne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25CCCE-D0A8-D26E-5BB4-73C828F94C70}"/>
              </a:ext>
            </a:extLst>
          </p:cNvPr>
          <p:cNvSpPr txBox="1"/>
          <p:nvPr/>
        </p:nvSpPr>
        <p:spPr>
          <a:xfrm>
            <a:off x="5771634" y="2945026"/>
            <a:ext cx="6079522" cy="28931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GB" sz="2400">
                <a:latin typeface="sohne"/>
              </a:rPr>
              <a:t>We see that 88.03% (almost 90%)of the data are from orders with single-product order.</a:t>
            </a:r>
            <a:endParaRPr lang="en-US" sz="2400">
              <a:latin typeface="sohne"/>
            </a:endParaRPr>
          </a:p>
          <a:p>
            <a:pPr algn="just"/>
            <a:r>
              <a:rPr lang="en-GB" sz="2400">
                <a:latin typeface="sohne"/>
              </a:rPr>
              <a:t>We are now interested in the majority and, therefore, drop the multiple-product orders.</a:t>
            </a:r>
          </a:p>
          <a:p>
            <a:pPr algn="just"/>
            <a:r>
              <a:rPr lang="en-GB" sz="2400">
                <a:latin typeface="sohne"/>
              </a:rPr>
              <a:t>And, we focus our analysis on the single-product orders for prediction/classification.</a:t>
            </a:r>
          </a:p>
          <a:p>
            <a:endParaRPr lang="en-GB" sz="2000">
              <a:latin typeface="Söhne"/>
            </a:endParaRPr>
          </a:p>
          <a:p>
            <a:pPr algn="l"/>
            <a:endParaRPr lang="en-GB"/>
          </a:p>
        </p:txBody>
      </p:sp>
      <p:pic>
        <p:nvPicPr>
          <p:cNvPr id="6" name="Picture 5" descr="A bar chart with numbers and a bar chart&#10;&#10;Description automatically generated">
            <a:extLst>
              <a:ext uri="{FF2B5EF4-FFF2-40B4-BE49-F238E27FC236}">
                <a16:creationId xmlns:a16="http://schemas.microsoft.com/office/drawing/2014/main" id="{AE88AA51-F4E0-12F4-0EAA-03B4BE8BDF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130" y="2203467"/>
            <a:ext cx="5090982" cy="4016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28296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56390039_win32_fixed.potx" id="{08D75CB0-AD9B-4834-8559-901094BB0ABE}" vid="{3B3EDB20-B381-4B6C-99AC-7C5CDA2B40F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f5b1d5fd-d634-4235-a899-fa06bd676456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EC3542C03A3104D992FEBD8227950B6" ma:contentTypeVersion="12" ma:contentTypeDescription="Create a new document." ma:contentTypeScope="" ma:versionID="64bd12d6ec8e1b4ac1c0ff4263e5f249">
  <xsd:schema xmlns:xsd="http://www.w3.org/2001/XMLSchema" xmlns:xs="http://www.w3.org/2001/XMLSchema" xmlns:p="http://schemas.microsoft.com/office/2006/metadata/properties" xmlns:ns3="f5b1d5fd-d634-4235-a899-fa06bd676456" xmlns:ns4="124880eb-2774-40c0-af9b-1ed4bb2540c1" targetNamespace="http://schemas.microsoft.com/office/2006/metadata/properties" ma:root="true" ma:fieldsID="b6238137bb04371bf18471eb7d8712a9" ns3:_="" ns4:_="">
    <xsd:import namespace="f5b1d5fd-d634-4235-a899-fa06bd676456"/>
    <xsd:import namespace="124880eb-2774-40c0-af9b-1ed4bb2540c1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GenerationTime" minOccurs="0"/>
                <xsd:element ref="ns3:MediaServiceEventHashCode" minOccurs="0"/>
                <xsd:element ref="ns3:MediaServiceSystemTags" minOccurs="0"/>
                <xsd:element ref="ns3:MediaServiceOCR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5b1d5fd-d634-4235-a899-fa06bd67645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_activity" ma:index="11" nillable="true" ma:displayName="_activity" ma:hidden="true" ma:internalName="_activity">
      <xsd:simpleType>
        <xsd:restriction base="dms:Note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SystemTags" ma:index="17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9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24880eb-2774-40c0-af9b-1ed4bb2540c1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791575F-4C21-47C4-8D13-EB9BE66B536F}">
  <ds:schemaRefs>
    <ds:schemaRef ds:uri="124880eb-2774-40c0-af9b-1ed4bb2540c1"/>
    <ds:schemaRef ds:uri="f5b1d5fd-d634-4235-a899-fa06bd676456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BB93D7CE-93A1-410C-9B7F-CEEEB3A3D340}">
  <ds:schemaRefs>
    <ds:schemaRef ds:uri="124880eb-2774-40c0-af9b-1ed4bb2540c1"/>
    <ds:schemaRef ds:uri="f5b1d5fd-d634-4235-a899-fa06bd676456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342D3C2F-55A5-48C0-9D5A-95C7FF0389D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Tech design</Template>
  <Application>Microsoft Office PowerPoint</Application>
  <PresentationFormat>Widescreen</PresentationFormat>
  <Slides>21</Slides>
  <Notes>20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Custom</vt:lpstr>
      <vt:lpstr>DATA MINING PROJECT</vt:lpstr>
      <vt:lpstr>Team members</vt:lpstr>
      <vt:lpstr>AGENDA</vt:lpstr>
      <vt:lpstr>Motivation</vt:lpstr>
      <vt:lpstr>hypothesis</vt:lpstr>
      <vt:lpstr>Process overview</vt:lpstr>
      <vt:lpstr>DATASET</vt:lpstr>
      <vt:lpstr>Feature analysis</vt:lpstr>
      <vt:lpstr>Feature analysis</vt:lpstr>
      <vt:lpstr>Feature analysis</vt:lpstr>
      <vt:lpstr>Pre-processing of dataset</vt:lpstr>
      <vt:lpstr>RANDOM FOREST CLASSIFICATION</vt:lpstr>
      <vt:lpstr>NAÏVE BAYES</vt:lpstr>
      <vt:lpstr>MARKET BASKET ANALYSIS</vt:lpstr>
      <vt:lpstr>NEURAL NETWORK</vt:lpstr>
      <vt:lpstr>NAÏVE BAYES</vt:lpstr>
      <vt:lpstr>Time series analysis</vt:lpstr>
      <vt:lpstr>Decision tree</vt:lpstr>
      <vt:lpstr>LOGISTIC Regression</vt:lpstr>
      <vt:lpstr>Model comparison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MINING PROJECT</dc:title>
  <dc:creator>Singh, Asmita - (asmitasingh)</dc:creator>
  <cp:revision>2</cp:revision>
  <dcterms:created xsi:type="dcterms:W3CDTF">2023-12-01T14:52:41Z</dcterms:created>
  <dcterms:modified xsi:type="dcterms:W3CDTF">2024-02-04T01:19:30Z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0x0101008EC3542C03A3104D992FEBD8227950B6</vt:lpwstr>
  </property>
</Properties>
</file>